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5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8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5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0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5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1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6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9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9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828A6-38ED-4D7E-AC4C-94660D859DE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48EF-A034-4433-8151-8FB74ADC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8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 descr="Recycled paper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4</a:t>
            </a:r>
            <a:r>
              <a:rPr lang="en-US" sz="4000" b="1" dirty="0">
                <a:solidFill>
                  <a:srgbClr val="FF0000"/>
                </a:solidFill>
              </a:rPr>
              <a:t>:  </a:t>
            </a:r>
            <a:r>
              <a:rPr lang="en-US" sz="4400" b="1" dirty="0">
                <a:solidFill>
                  <a:srgbClr val="FF0000"/>
                </a:solidFill>
              </a:rPr>
              <a:t>MÔ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769938"/>
            <a:ext cx="89154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err="1">
                <a:solidFill>
                  <a:schemeClr val="hlink"/>
                </a:solidFill>
              </a:rPr>
              <a:t>I.Khái</a:t>
            </a:r>
            <a:r>
              <a:rPr lang="en-US" sz="4000" b="1" u="sng" dirty="0">
                <a:solidFill>
                  <a:schemeClr val="hlink"/>
                </a:solidFill>
              </a:rPr>
              <a:t> </a:t>
            </a:r>
            <a:r>
              <a:rPr lang="en-US" sz="4000" b="1" u="sng" dirty="0" err="1">
                <a:solidFill>
                  <a:schemeClr val="hlink"/>
                </a:solidFill>
              </a:rPr>
              <a:t>niệm</a:t>
            </a:r>
            <a:r>
              <a:rPr lang="en-US" sz="4000" b="1" u="sng" dirty="0">
                <a:solidFill>
                  <a:schemeClr val="hlink"/>
                </a:solidFill>
              </a:rPr>
              <a:t> </a:t>
            </a:r>
            <a:r>
              <a:rPr lang="en-US" sz="4000" b="1" u="sng" dirty="0" err="1" smtClean="0">
                <a:solidFill>
                  <a:schemeClr val="hlink"/>
                </a:solidFill>
              </a:rPr>
              <a:t>mô</a:t>
            </a:r>
            <a:endParaRPr lang="en-US" sz="4000" b="1" u="sng" dirty="0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000" dirty="0" smtClean="0"/>
              <a:t>   HS </a:t>
            </a:r>
            <a:r>
              <a:rPr lang="en-US" sz="4000" dirty="0" err="1"/>
              <a:t>q</a:t>
            </a:r>
            <a:r>
              <a:rPr lang="en-US" sz="4000" dirty="0" err="1" smtClean="0"/>
              <a:t>uan</a:t>
            </a:r>
            <a:r>
              <a:rPr lang="en-US" sz="4000" dirty="0" smtClean="0"/>
              <a:t> </a:t>
            </a:r>
            <a:r>
              <a:rPr lang="en-US" sz="4000" dirty="0" err="1" smtClean="0"/>
              <a:t>sát</a:t>
            </a:r>
            <a:r>
              <a:rPr lang="en-US" sz="4000" dirty="0" smtClean="0"/>
              <a:t> </a:t>
            </a:r>
            <a:r>
              <a:rPr lang="en-US" sz="4000" dirty="0" err="1" smtClean="0"/>
              <a:t>hình</a:t>
            </a:r>
            <a:r>
              <a:rPr lang="en-US" sz="4000" dirty="0" smtClean="0"/>
              <a:t> </a:t>
            </a:r>
            <a:r>
              <a:rPr lang="en-US" sz="4000" dirty="0" err="1" smtClean="0"/>
              <a:t>bên</a:t>
            </a:r>
            <a:r>
              <a:rPr lang="en-US" sz="4000" dirty="0" smtClean="0"/>
              <a:t> </a:t>
            </a:r>
            <a:r>
              <a:rPr lang="en-US" sz="4000" dirty="0" err="1" smtClean="0"/>
              <a:t>dưới</a:t>
            </a:r>
            <a:r>
              <a:rPr lang="en-US" sz="4000" dirty="0" smtClean="0"/>
              <a:t> </a:t>
            </a:r>
            <a:r>
              <a:rPr lang="en-US" sz="4000" dirty="0" err="1" smtClean="0"/>
              <a:t>kết</a:t>
            </a:r>
            <a:r>
              <a:rPr lang="en-US" sz="4000" dirty="0" smtClean="0"/>
              <a:t> </a:t>
            </a:r>
            <a:r>
              <a:rPr lang="en-US" sz="4000" dirty="0" err="1" smtClean="0"/>
              <a:t>hợp</a:t>
            </a:r>
            <a:r>
              <a:rPr lang="en-US" sz="4000" dirty="0" smtClean="0"/>
              <a:t> </a:t>
            </a:r>
            <a:r>
              <a:rPr lang="en-US" sz="4000" dirty="0" err="1" smtClean="0"/>
              <a:t>đọc</a:t>
            </a:r>
            <a:r>
              <a:rPr lang="en-US" sz="4000" dirty="0" smtClean="0"/>
              <a:t> </a:t>
            </a:r>
            <a:r>
              <a:rPr lang="en-US" sz="4000" dirty="0" err="1" smtClean="0"/>
              <a:t>thông</a:t>
            </a:r>
            <a:r>
              <a:rPr lang="en-US" sz="4000" dirty="0" smtClean="0"/>
              <a:t> tin </a:t>
            </a:r>
            <a:r>
              <a:rPr lang="en-US" sz="4000" dirty="0" err="1" smtClean="0"/>
              <a:t>sách</a:t>
            </a:r>
            <a:r>
              <a:rPr lang="en-US" sz="4000" dirty="0" smtClean="0"/>
              <a:t> </a:t>
            </a:r>
            <a:r>
              <a:rPr lang="en-US" sz="4000" dirty="0" err="1" smtClean="0"/>
              <a:t>giáo</a:t>
            </a:r>
            <a:r>
              <a:rPr lang="en-US" sz="4000" dirty="0" smtClean="0"/>
              <a:t> </a:t>
            </a:r>
            <a:r>
              <a:rPr lang="en-US" sz="4000" dirty="0" err="1" smtClean="0"/>
              <a:t>khoa</a:t>
            </a:r>
            <a:r>
              <a:rPr lang="en-US" sz="4000" dirty="0" smtClean="0"/>
              <a:t> </a:t>
            </a:r>
            <a:r>
              <a:rPr lang="en-US" sz="4000" dirty="0" err="1" smtClean="0"/>
              <a:t>trang</a:t>
            </a:r>
            <a:r>
              <a:rPr lang="en-US" sz="4000" dirty="0" smtClean="0"/>
              <a:t> 14 </a:t>
            </a:r>
            <a:r>
              <a:rPr lang="en-US" sz="4000" dirty="0" smtClean="0">
                <a:sym typeface="Wingdings"/>
              </a:rPr>
              <a:t></a:t>
            </a:r>
            <a:r>
              <a:rPr lang="en-US" sz="4000" dirty="0" err="1">
                <a:sym typeface="Wingdings"/>
              </a:rPr>
              <a:t>N</a:t>
            </a:r>
            <a:r>
              <a:rPr lang="en-US" sz="4000" dirty="0" err="1" smtClean="0"/>
              <a:t>êu</a:t>
            </a:r>
            <a:r>
              <a:rPr lang="en-US" sz="4000" dirty="0" smtClean="0"/>
              <a:t> </a:t>
            </a:r>
            <a:r>
              <a:rPr lang="en-US" sz="4000" dirty="0" err="1" smtClean="0"/>
              <a:t>khái</a:t>
            </a:r>
            <a:r>
              <a:rPr lang="en-US" sz="4000" dirty="0" smtClean="0"/>
              <a:t> </a:t>
            </a:r>
            <a:r>
              <a:rPr lang="en-US" sz="4000" dirty="0" err="1" smtClean="0"/>
              <a:t>niệm</a:t>
            </a:r>
            <a:r>
              <a:rPr lang="en-US" sz="4000" dirty="0" smtClean="0"/>
              <a:t> </a:t>
            </a:r>
            <a:r>
              <a:rPr lang="en-US" sz="4000" dirty="0" err="1" smtClean="0"/>
              <a:t>mô</a:t>
            </a:r>
            <a:r>
              <a:rPr lang="en-US" sz="4000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40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4000" b="1" u="sng" dirty="0">
              <a:solidFill>
                <a:schemeClr val="hlink"/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19488"/>
            <a:ext cx="221932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19488"/>
            <a:ext cx="2249488" cy="211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219199" y="5791200"/>
            <a:ext cx="1914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/>
              <a:t>MÔ MỠ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5334000" y="5608320"/>
            <a:ext cx="2249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/>
              <a:t>MÔ CƠ TRƠN</a:t>
            </a:r>
          </a:p>
        </p:txBody>
      </p:sp>
    </p:spTree>
    <p:extLst>
      <p:ext uri="{BB962C8B-B14F-4D97-AF65-F5344CB8AC3E}">
        <p14:creationId xmlns:p14="http://schemas.microsoft.com/office/powerpoint/2010/main" val="184690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8991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40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000" b="1" u="sng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endParaRPr lang="en-US" sz="4000" b="1" u="sng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1.Mô </a:t>
            </a:r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bì</a:t>
            </a:r>
            <a:endParaRPr lang="en-US" sz="4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  HS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quan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sát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H4-1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và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đọc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thông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tin SGK/14 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sym typeface="Wingdings"/>
              </a:rPr>
              <a:t></a:t>
            </a:r>
            <a:r>
              <a:rPr lang="en-US" sz="4000" dirty="0" err="1">
                <a:solidFill>
                  <a:schemeClr val="bg1">
                    <a:lumMod val="10000"/>
                  </a:schemeClr>
                </a:solidFill>
                <a:sym typeface="Wingdings"/>
              </a:rPr>
              <a:t>N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êu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đặc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điểm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biểu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bì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sym typeface="Wingdings"/>
              </a:rPr>
              <a:t> 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sym typeface="Wingdings"/>
              </a:rPr>
              <a:t>Chức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sym typeface="Wingdings"/>
              </a:rPr>
              <a:t>năng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biểu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</a:rPr>
              <a:t>bì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endParaRPr lang="en-US" sz="40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en-US" sz="40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0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906463"/>
            <a:ext cx="8915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H4-2/15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itchFamily="18" charset="0"/>
              </a:rPr>
              <a:t>trả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itchFamily="18" charset="0"/>
              </a:rPr>
              <a:t>lời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itchFamily="18" charset="0"/>
              </a:rPr>
              <a:t>hỏi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itchFamily="18" charset="0"/>
              </a:rPr>
              <a:t>sau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sụn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H4-2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tin SGK/15 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3600" dirty="0" err="1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Chức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năng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969" y="76200"/>
            <a:ext cx="30492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2.Mô </a:t>
            </a:r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endParaRPr lang="en-US" sz="4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38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6200" y="38100"/>
            <a:ext cx="89916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3.Mô </a:t>
            </a:r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endParaRPr lang="en-US" sz="4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Tx/>
              <a:buChar char="-"/>
            </a:pP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H4-3 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Kể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tên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các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loại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cơ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marL="571500" indent="-571500" eaLnBrk="1" hangingPunct="1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Chức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năng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eaLnBrk="1" hangingPunct="1">
              <a:buFontTx/>
              <a:buChar char="-"/>
            </a:pPr>
            <a:endParaRPr lang="en-US" sz="4000" dirty="0" smtClean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571500" indent="-571500" eaLnBrk="1" hangingPunct="1">
              <a:buFontTx/>
              <a:buChar char="-"/>
            </a:pPr>
            <a:endParaRPr lang="en-US" sz="4000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0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6200" y="49213"/>
            <a:ext cx="89916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4.Mô </a:t>
            </a:r>
            <a:r>
              <a:rPr lang="en-US" sz="40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endParaRPr lang="en-US" sz="40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H4-4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tin SGK/16 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4000" dirty="0" err="1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nơron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tin SGK/16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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Chức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năng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sz="40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5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7620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  <a:p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So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4/17 </a:t>
            </a:r>
          </a:p>
          <a:p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44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400" dirty="0" smtClean="0">
                <a:latin typeface="Times New Roman" pitchFamily="18" charset="0"/>
                <a:cs typeface="Times New Roman" pitchFamily="18" charset="0"/>
              </a:rPr>
              <a:t>Em hãy xác định trên chiếc chân giò lợn có những loại mô nào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33248"/>
              </p:ext>
            </p:extLst>
          </p:nvPr>
        </p:nvGraphicFramePr>
        <p:xfrm>
          <a:off x="304800" y="2331154"/>
          <a:ext cx="8229601" cy="1783646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645226"/>
                <a:gridCol w="1645226"/>
                <a:gridCol w="1646383"/>
                <a:gridCol w="1540165"/>
                <a:gridCol w="1752601"/>
              </a:tblGrid>
              <a:tr h="66665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 err="1">
                          <a:effectLst/>
                        </a:rPr>
                        <a:t>Mô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biểu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bì</a:t>
                      </a:r>
                      <a:endParaRPr lang="en-US" sz="13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 err="1">
                          <a:effectLst/>
                        </a:rPr>
                        <a:t>Mô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liên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kết</a:t>
                      </a:r>
                      <a:endParaRPr lang="en-US" sz="13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 err="1">
                          <a:effectLst/>
                        </a:rPr>
                        <a:t>Mô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cơ</a:t>
                      </a:r>
                      <a:endParaRPr lang="en-US" sz="13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 err="1">
                          <a:effectLst/>
                        </a:rPr>
                        <a:t>Mô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thần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kinh</a:t>
                      </a:r>
                      <a:endParaRPr lang="en-US" sz="13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</a:tr>
              <a:tr h="66665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 err="1" smtClean="0">
                          <a:effectLst/>
                        </a:rPr>
                        <a:t>Đặc</a:t>
                      </a:r>
                      <a:r>
                        <a:rPr lang="en-US" sz="2200" kern="1200" baseline="0" dirty="0" smtClean="0">
                          <a:effectLst/>
                        </a:rPr>
                        <a:t> </a:t>
                      </a:r>
                      <a:r>
                        <a:rPr lang="en-US" sz="2200" kern="1200" dirty="0" err="1" smtClean="0">
                          <a:effectLst/>
                        </a:rPr>
                        <a:t>điểm</a:t>
                      </a:r>
                      <a:r>
                        <a:rPr lang="en-US" sz="2200" kern="1200" dirty="0" smtClean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cấu</a:t>
                      </a:r>
                      <a:r>
                        <a:rPr lang="en-US" sz="2200" kern="1200" dirty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tạo</a:t>
                      </a:r>
                      <a:endParaRPr lang="en-US" sz="13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</a:tr>
              <a:tr h="446431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2200" kern="1200" dirty="0" err="1" smtClean="0">
                          <a:effectLst/>
                        </a:rPr>
                        <a:t>Chức</a:t>
                      </a:r>
                      <a:r>
                        <a:rPr lang="en-US" sz="2200" kern="1200" dirty="0" smtClean="0">
                          <a:effectLst/>
                        </a:rPr>
                        <a:t> </a:t>
                      </a:r>
                      <a:r>
                        <a:rPr lang="en-US" sz="2200" kern="1200" dirty="0" err="1">
                          <a:effectLst/>
                        </a:rPr>
                        <a:t>năng</a:t>
                      </a:r>
                      <a:endParaRPr lang="en-US" sz="13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2499" marR="6249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75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278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phanmemphilong@gmail.com</dc:creator>
  <cp:lastModifiedBy>Admin</cp:lastModifiedBy>
  <cp:revision>10</cp:revision>
  <dcterms:created xsi:type="dcterms:W3CDTF">2021-09-01T08:33:21Z</dcterms:created>
  <dcterms:modified xsi:type="dcterms:W3CDTF">2021-09-12T14:38:46Z</dcterms:modified>
</cp:coreProperties>
</file>